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8EA2"/>
    <a:srgbClr val="8699AF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80" d="100"/>
          <a:sy n="80" d="100"/>
        </p:scale>
        <p:origin x="182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78F908-C4E1-C150-4CC4-50064F91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9" y="635372"/>
            <a:ext cx="4235570" cy="254822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B0F1EDF-C91C-82DE-CD9A-6C34BD1C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983" y="4259634"/>
            <a:ext cx="3015587" cy="18436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0E21CA8-EAD6-E2D4-1BF2-04D939C64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071" y="668687"/>
            <a:ext cx="3419954" cy="2514914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F6F39D6C-EC76-1751-EEBA-029C6B9AE8A8}"/>
              </a:ext>
            </a:extLst>
          </p:cNvPr>
          <p:cNvSpPr>
            <a:spLocks/>
          </p:cNvSpPr>
          <p:nvPr/>
        </p:nvSpPr>
        <p:spPr>
          <a:xfrm>
            <a:off x="156048" y="120768"/>
            <a:ext cx="4194000" cy="547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In der bevorstehenden Prüfung sollen die Lernenden ihre umfangreichen Kenntnisse zu IP-Adressen, Routern, DNS- und Webservern praktisch anwenden.</a:t>
            </a:r>
          </a:p>
        </p:txBody>
      </p:sp>
      <p:sp>
        <p:nvSpPr>
          <p:cNvPr id="44" name="Sprechblase: rechteckig mit abgerundeten Ecken 43">
            <a:extLst>
              <a:ext uri="{FF2B5EF4-FFF2-40B4-BE49-F238E27FC236}">
                <a16:creationId xmlns:a16="http://schemas.microsoft.com/office/drawing/2014/main" id="{4229ABE3-99EE-370D-45FF-7AC277F04190}"/>
              </a:ext>
            </a:extLst>
          </p:cNvPr>
          <p:cNvSpPr/>
          <p:nvPr/>
        </p:nvSpPr>
        <p:spPr>
          <a:xfrm>
            <a:off x="3401730" y="754714"/>
            <a:ext cx="1799998" cy="1001711"/>
          </a:xfrm>
          <a:prstGeom prst="wedgeRoundRectCallout">
            <a:avLst>
              <a:gd name="adj1" fmla="val -67683"/>
              <a:gd name="adj2" fmla="val 351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der Prüfung richtet ihr ein kleines Netzwerk mit Client, Drucker, Internetzugang, DNS-Server und Webserver ein.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rechblase: rechteckig mit abgerundeten Ecken 44">
            <a:extLst>
              <a:ext uri="{FF2B5EF4-FFF2-40B4-BE49-F238E27FC236}">
                <a16:creationId xmlns:a16="http://schemas.microsoft.com/office/drawing/2014/main" id="{2AD6769C-3246-7F88-8571-2907DDFC4A65}"/>
              </a:ext>
            </a:extLst>
          </p:cNvPr>
          <p:cNvSpPr/>
          <p:nvPr/>
        </p:nvSpPr>
        <p:spPr>
          <a:xfrm>
            <a:off x="3993799" y="1940943"/>
            <a:ext cx="1207929" cy="779854"/>
          </a:xfrm>
          <a:prstGeom prst="wedgeRoundRectCallout">
            <a:avLst>
              <a:gd name="adj1" fmla="val -57441"/>
              <a:gd name="adj2" fmla="val -22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Also wie ein echtes Firmen-netzwerk – nur im Kleinformat?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9A4004E-F57A-8715-7FCC-434703E75F1F}"/>
              </a:ext>
            </a:extLst>
          </p:cNvPr>
          <p:cNvSpPr>
            <a:spLocks/>
          </p:cNvSpPr>
          <p:nvPr/>
        </p:nvSpPr>
        <p:spPr>
          <a:xfrm>
            <a:off x="5292269" y="142453"/>
            <a:ext cx="3384000" cy="547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Eine Woche vor der Prüfung testet der Kurs die lokal installierte Simulationsumgebung auf den PCs des Computerkabinetts.</a:t>
            </a:r>
          </a:p>
        </p:txBody>
      </p:sp>
      <p:sp>
        <p:nvSpPr>
          <p:cNvPr id="32" name="Sprechblase: rechteckig mit abgerundeten Ecken 31">
            <a:extLst>
              <a:ext uri="{FF2B5EF4-FFF2-40B4-BE49-F238E27FC236}">
                <a16:creationId xmlns:a16="http://schemas.microsoft.com/office/drawing/2014/main" id="{6FD15C49-A444-B533-0080-2BBF261E3644}"/>
              </a:ext>
            </a:extLst>
          </p:cNvPr>
          <p:cNvSpPr/>
          <p:nvPr/>
        </p:nvSpPr>
        <p:spPr>
          <a:xfrm>
            <a:off x="5706777" y="754714"/>
            <a:ext cx="1590671" cy="856327"/>
          </a:xfrm>
          <a:prstGeom prst="wedgeRoundRectCallout">
            <a:avLst>
              <a:gd name="adj1" fmla="val 6631"/>
              <a:gd name="adj2" fmla="val 7097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Auf meinem Rechner läuft die Simulation, ich kann den DNS-Server und den Webserver verbinden.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6F6422A0-716F-4BB9-CEBE-7D4944217062}"/>
              </a:ext>
            </a:extLst>
          </p:cNvPr>
          <p:cNvSpPr/>
          <p:nvPr/>
        </p:nvSpPr>
        <p:spPr>
          <a:xfrm>
            <a:off x="5430513" y="2504151"/>
            <a:ext cx="1620975" cy="944461"/>
          </a:xfrm>
          <a:prstGeom prst="wedgeRoundRectCallout">
            <a:avLst>
              <a:gd name="adj1" fmla="val 68528"/>
              <a:gd name="adj2" fmla="val -13715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Gut, probiert alles aus – in der Prüfung soll es keine Überraschungen mit der Software geben.</a:t>
            </a:r>
          </a:p>
        </p:txBody>
      </p:sp>
      <p:sp>
        <p:nvSpPr>
          <p:cNvPr id="30" name="Sprechblase: rechteckig mit abgerundeten Ecken 29">
            <a:extLst>
              <a:ext uri="{FF2B5EF4-FFF2-40B4-BE49-F238E27FC236}">
                <a16:creationId xmlns:a16="http://schemas.microsoft.com/office/drawing/2014/main" id="{75EFFA93-CF0F-9590-F556-538E8A08E349}"/>
              </a:ext>
            </a:extLst>
          </p:cNvPr>
          <p:cNvSpPr>
            <a:spLocks/>
          </p:cNvSpPr>
          <p:nvPr/>
        </p:nvSpPr>
        <p:spPr>
          <a:xfrm>
            <a:off x="8079040" y="1148352"/>
            <a:ext cx="926021" cy="433007"/>
          </a:xfrm>
          <a:prstGeom prst="wedgeRoundRectCallout">
            <a:avLst>
              <a:gd name="adj1" fmla="val 2968"/>
              <a:gd name="adj2" fmla="val 10618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komme klar!</a:t>
            </a:r>
          </a:p>
        </p:txBody>
      </p:sp>
      <p:sp>
        <p:nvSpPr>
          <p:cNvPr id="17" name="Sprechblase: rechteckig mit abgerundeten Ecken 16">
            <a:extLst>
              <a:ext uri="{FF2B5EF4-FFF2-40B4-BE49-F238E27FC236}">
                <a16:creationId xmlns:a16="http://schemas.microsoft.com/office/drawing/2014/main" id="{5D61A293-6472-A1EC-9856-F1756666CA4D}"/>
              </a:ext>
            </a:extLst>
          </p:cNvPr>
          <p:cNvSpPr>
            <a:spLocks/>
          </p:cNvSpPr>
          <p:nvPr/>
        </p:nvSpPr>
        <p:spPr>
          <a:xfrm>
            <a:off x="4347906" y="6038734"/>
            <a:ext cx="1888726" cy="595298"/>
          </a:xfrm>
          <a:prstGeom prst="wedgeRoundRectCallout">
            <a:avLst>
              <a:gd name="adj1" fmla="val 1446"/>
              <a:gd name="adj2" fmla="val -1032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 mir lädt alles, bei ihm gar nicht – obwohl wir im selben Raum sitzen.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6EC15F0-6D2D-1C2D-0D6E-C1596D7ED402}"/>
              </a:ext>
            </a:extLst>
          </p:cNvPr>
          <p:cNvSpPr>
            <a:spLocks/>
          </p:cNvSpPr>
          <p:nvPr/>
        </p:nvSpPr>
        <p:spPr>
          <a:xfrm>
            <a:off x="4216739" y="3540697"/>
            <a:ext cx="2970000" cy="73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Beim nächsten Termin setzt Lehrer K. auf eine Online-Simulationsumgebung: keine Installation, intuitive Bedienung, automatische Speicherung, moderneres Design.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23F3FF-7387-BFD5-C2AE-51C4A0AA5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338" y="4674173"/>
            <a:ext cx="2062723" cy="1895307"/>
          </a:xfrm>
          <a:prstGeom prst="rect">
            <a:avLst/>
          </a:prstGeom>
        </p:spPr>
      </p:pic>
      <p:sp>
        <p:nvSpPr>
          <p:cNvPr id="19" name="Sprechblase: rechteckig mit abgerundeten Ecken 18">
            <a:extLst>
              <a:ext uri="{FF2B5EF4-FFF2-40B4-BE49-F238E27FC236}">
                <a16:creationId xmlns:a16="http://schemas.microsoft.com/office/drawing/2014/main" id="{6865FEBB-0EBF-38DD-48B4-1861EDF646FE}"/>
              </a:ext>
            </a:extLst>
          </p:cNvPr>
          <p:cNvSpPr>
            <a:spLocks/>
          </p:cNvSpPr>
          <p:nvPr/>
        </p:nvSpPr>
        <p:spPr>
          <a:xfrm>
            <a:off x="7494495" y="3850325"/>
            <a:ext cx="1432460" cy="779854"/>
          </a:xfrm>
          <a:prstGeom prst="wedgeRoundRectCallout">
            <a:avLst>
              <a:gd name="adj1" fmla="val -8895"/>
              <a:gd name="adj2" fmla="val 712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Ähm … ich komme gar nicht rein, mein Browser zeigt nur ein Warnsymbol.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6A12054-0F23-B7C6-D231-F5D506FF966D}"/>
              </a:ext>
            </a:extLst>
          </p:cNvPr>
          <p:cNvGrpSpPr/>
          <p:nvPr/>
        </p:nvGrpSpPr>
        <p:grpSpPr>
          <a:xfrm>
            <a:off x="138939" y="4226315"/>
            <a:ext cx="3970514" cy="2424927"/>
            <a:chOff x="138939" y="4226315"/>
            <a:chExt cx="3970514" cy="2424927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572E4A6-74CF-5E5B-592D-094D6663B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939" y="4226315"/>
              <a:ext cx="3970514" cy="2424927"/>
            </a:xfrm>
            <a:prstGeom prst="rect">
              <a:avLst/>
            </a:prstGeom>
          </p:spPr>
        </p:pic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20D14E9C-1331-ACB3-738C-3A8DB9777CF2}"/>
                </a:ext>
              </a:extLst>
            </p:cNvPr>
            <p:cNvSpPr/>
            <p:nvPr/>
          </p:nvSpPr>
          <p:spPr>
            <a:xfrm>
              <a:off x="3546035" y="4796383"/>
              <a:ext cx="523394" cy="563418"/>
            </a:xfrm>
            <a:custGeom>
              <a:avLst/>
              <a:gdLst>
                <a:gd name="connsiteX0" fmla="*/ 18472 w 532630"/>
                <a:gd name="connsiteY0" fmla="*/ 18473 h 560339"/>
                <a:gd name="connsiteX1" fmla="*/ 0 w 532630"/>
                <a:gd name="connsiteY1" fmla="*/ 560339 h 560339"/>
                <a:gd name="connsiteX2" fmla="*/ 523394 w 532630"/>
                <a:gd name="connsiteY2" fmla="*/ 495685 h 560339"/>
                <a:gd name="connsiteX3" fmla="*/ 532630 w 532630"/>
                <a:gd name="connsiteY3" fmla="*/ 0 h 560339"/>
                <a:gd name="connsiteX4" fmla="*/ 18472 w 532630"/>
                <a:gd name="connsiteY4" fmla="*/ 18473 h 560339"/>
                <a:gd name="connsiteX0" fmla="*/ 18472 w 523394"/>
                <a:gd name="connsiteY0" fmla="*/ 21552 h 563418"/>
                <a:gd name="connsiteX1" fmla="*/ 0 w 523394"/>
                <a:gd name="connsiteY1" fmla="*/ 563418 h 563418"/>
                <a:gd name="connsiteX2" fmla="*/ 523394 w 523394"/>
                <a:gd name="connsiteY2" fmla="*/ 498764 h 563418"/>
                <a:gd name="connsiteX3" fmla="*/ 523394 w 523394"/>
                <a:gd name="connsiteY3" fmla="*/ 0 h 563418"/>
                <a:gd name="connsiteX4" fmla="*/ 18472 w 523394"/>
                <a:gd name="connsiteY4" fmla="*/ 21552 h 56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394" h="563418">
                  <a:moveTo>
                    <a:pt x="18472" y="21552"/>
                  </a:moveTo>
                  <a:lnTo>
                    <a:pt x="0" y="563418"/>
                  </a:lnTo>
                  <a:lnTo>
                    <a:pt x="523394" y="498764"/>
                  </a:lnTo>
                  <a:lnTo>
                    <a:pt x="523394" y="0"/>
                  </a:lnTo>
                  <a:lnTo>
                    <a:pt x="18472" y="21552"/>
                  </a:lnTo>
                  <a:close/>
                </a:path>
              </a:pathLst>
            </a:custGeom>
            <a:pattFill prst="ltDnDiag">
              <a:fgClr>
                <a:srgbClr val="8699AF"/>
              </a:fgClr>
              <a:bgClr>
                <a:srgbClr val="7E8EA2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>
            <a:off x="138939" y="3281002"/>
            <a:ext cx="1024036" cy="1041411"/>
          </a:xfrm>
          <a:prstGeom prst="wedgeRoundRectCallout">
            <a:avLst>
              <a:gd name="adj1" fmla="val -8895"/>
              <a:gd name="adj2" fmla="val 712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Wir starten die Prüfung, ihr habt 90 Minuten Arbeitszeit!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CBAAB1F8-13B6-69FF-FDF5-1A3368310936}"/>
              </a:ext>
            </a:extLst>
          </p:cNvPr>
          <p:cNvSpPr>
            <a:spLocks/>
          </p:cNvSpPr>
          <p:nvPr/>
        </p:nvSpPr>
        <p:spPr>
          <a:xfrm>
            <a:off x="1856686" y="3662549"/>
            <a:ext cx="1440058" cy="772925"/>
          </a:xfrm>
          <a:prstGeom prst="wedgeRoundRectCallout">
            <a:avLst>
              <a:gd name="adj1" fmla="val -8895"/>
              <a:gd name="adj2" fmla="val 712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habe eben falsch geklickt, jetzt ist mein gesamter Arbeitsstand weg!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prechblase: rechteckig mit abgerundeten Ecken 19">
            <a:extLst>
              <a:ext uri="{FF2B5EF4-FFF2-40B4-BE49-F238E27FC236}">
                <a16:creationId xmlns:a16="http://schemas.microsoft.com/office/drawing/2014/main" id="{05D7C575-F12B-A016-A95F-123DC6247E26}"/>
              </a:ext>
            </a:extLst>
          </p:cNvPr>
          <p:cNvSpPr>
            <a:spLocks/>
          </p:cNvSpPr>
          <p:nvPr/>
        </p:nvSpPr>
        <p:spPr>
          <a:xfrm>
            <a:off x="1324510" y="5708665"/>
            <a:ext cx="1408235" cy="1041411"/>
          </a:xfrm>
          <a:prstGeom prst="wedgeRoundRectCallout">
            <a:avLst>
              <a:gd name="adj1" fmla="val -1961"/>
              <a:gd name="adj2" fmla="val -822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Meine Simulation startet gar nicht – ich kann nicht einmal das Grundnetzwerk aufbauen.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01C7064E-969B-7B5F-58CE-8287770C0814}"/>
              </a:ext>
            </a:extLst>
          </p:cNvPr>
          <p:cNvSpPr>
            <a:spLocks/>
          </p:cNvSpPr>
          <p:nvPr/>
        </p:nvSpPr>
        <p:spPr>
          <a:xfrm>
            <a:off x="3507828" y="4390678"/>
            <a:ext cx="655268" cy="566989"/>
          </a:xfrm>
          <a:prstGeom prst="wedgeRoundRectCallout">
            <a:avLst>
              <a:gd name="adj1" fmla="val -62431"/>
              <a:gd name="adj2" fmla="val 377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leider auch!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209</Words>
  <Application>Microsoft Office PowerPoint</Application>
  <PresentationFormat>Bildschirmpräsentation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33</cp:revision>
  <dcterms:created xsi:type="dcterms:W3CDTF">2025-12-15T10:29:01Z</dcterms:created>
  <dcterms:modified xsi:type="dcterms:W3CDTF">2025-12-21T19:31:31Z</dcterms:modified>
</cp:coreProperties>
</file>